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7">
  <p:sldMasterIdLst>
    <p:sldMasterId id="2147483648" r:id="rId1"/>
  </p:sldMasterIdLst>
  <p:sldIdLst>
    <p:sldId id="259" r:id="rId2"/>
    <p:sldId id="258" r:id="rId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911" autoAdjust="0"/>
  </p:normalViewPr>
  <p:slideViewPr>
    <p:cSldViewPr>
      <p:cViewPr varScale="1">
        <p:scale>
          <a:sx n="107" d="100"/>
          <a:sy n="107" d="100"/>
        </p:scale>
        <p:origin x="-1098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202F-3D11-4378-9998-B09F23EB2CB9}" type="datetimeFigureOut">
              <a:rPr lang="fr-FR" smtClean="0"/>
              <a:t>06/07/2016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98A9-7A3E-433F-ACA6-D685F36ADD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3606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202F-3D11-4378-9998-B09F23EB2CB9}" type="datetimeFigureOut">
              <a:rPr lang="fr-FR" smtClean="0"/>
              <a:t>06/07/2016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98A9-7A3E-433F-ACA6-D685F36ADD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090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202F-3D11-4378-9998-B09F23EB2CB9}" type="datetimeFigureOut">
              <a:rPr lang="fr-FR" smtClean="0"/>
              <a:t>06/07/2016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98A9-7A3E-433F-ACA6-D685F36ADD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8073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202F-3D11-4378-9998-B09F23EB2CB9}" type="datetimeFigureOut">
              <a:rPr lang="fr-FR" smtClean="0"/>
              <a:t>06/07/2016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98A9-7A3E-433F-ACA6-D685F36ADD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4580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202F-3D11-4378-9998-B09F23EB2CB9}" type="datetimeFigureOut">
              <a:rPr lang="fr-FR" smtClean="0"/>
              <a:t>06/07/2016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98A9-7A3E-433F-ACA6-D685F36ADD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7171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202F-3D11-4378-9998-B09F23EB2CB9}" type="datetimeFigureOut">
              <a:rPr lang="fr-FR" smtClean="0"/>
              <a:t>06/07/2016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98A9-7A3E-433F-ACA6-D685F36ADD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7934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202F-3D11-4378-9998-B09F23EB2CB9}" type="datetimeFigureOut">
              <a:rPr lang="fr-FR" smtClean="0"/>
              <a:t>06/07/2016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98A9-7A3E-433F-ACA6-D685F36ADD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6941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202F-3D11-4378-9998-B09F23EB2CB9}" type="datetimeFigureOut">
              <a:rPr lang="fr-FR" smtClean="0"/>
              <a:t>06/07/2016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98A9-7A3E-433F-ACA6-D685F36ADD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3622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202F-3D11-4378-9998-B09F23EB2CB9}" type="datetimeFigureOut">
              <a:rPr lang="fr-FR" smtClean="0"/>
              <a:t>06/07/2016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98A9-7A3E-433F-ACA6-D685F36ADD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4639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202F-3D11-4378-9998-B09F23EB2CB9}" type="datetimeFigureOut">
              <a:rPr lang="fr-FR" smtClean="0"/>
              <a:t>06/07/2016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98A9-7A3E-433F-ACA6-D685F36ADD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1729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202F-3D11-4378-9998-B09F23EB2CB9}" type="datetimeFigureOut">
              <a:rPr lang="fr-FR" smtClean="0"/>
              <a:t>06/07/2016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98A9-7A3E-433F-ACA6-D685F36ADD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0568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8202F-3D11-4378-9998-B09F23EB2CB9}" type="datetimeFigureOut">
              <a:rPr lang="fr-FR" smtClean="0"/>
              <a:t>06/07/2016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F98A9-7A3E-433F-ACA6-D685F36ADD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8783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arhab-depot.ign.fr/OutilNomade.xml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Imag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513" b="78104"/>
          <a:stretch>
            <a:fillRect/>
          </a:stretch>
        </p:blipFill>
        <p:spPr bwMode="auto">
          <a:xfrm>
            <a:off x="59190" y="4073566"/>
            <a:ext cx="3990425" cy="1447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Imag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1" t="17393" r="48450" b="34290"/>
          <a:stretch>
            <a:fillRect/>
          </a:stretch>
        </p:blipFill>
        <p:spPr bwMode="auto">
          <a:xfrm>
            <a:off x="4265932" y="-1"/>
            <a:ext cx="4878068" cy="221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Imag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5" t="17519" r="48756" b="34595"/>
          <a:stretch>
            <a:fillRect/>
          </a:stretch>
        </p:blipFill>
        <p:spPr bwMode="auto">
          <a:xfrm>
            <a:off x="4283969" y="2319556"/>
            <a:ext cx="4860031" cy="220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Imag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5" t="17131" r="48067" b="34204"/>
          <a:stretch>
            <a:fillRect/>
          </a:stretch>
        </p:blipFill>
        <p:spPr bwMode="auto">
          <a:xfrm>
            <a:off x="4301941" y="4668738"/>
            <a:ext cx="4860032" cy="218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avec flèche 7"/>
          <p:cNvCxnSpPr/>
          <p:nvPr/>
        </p:nvCxnSpPr>
        <p:spPr>
          <a:xfrm flipV="1">
            <a:off x="5004048" y="2987613"/>
            <a:ext cx="118745" cy="33337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 flipV="1">
            <a:off x="7871732" y="1943341"/>
            <a:ext cx="118745" cy="33337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V="1">
            <a:off x="5234412" y="4891831"/>
            <a:ext cx="118745" cy="33337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4265932" y="4892575"/>
            <a:ext cx="26924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59190" y="0"/>
            <a:ext cx="2640466" cy="682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26960" rIns="91440" bIns="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3600" b="1" dirty="0" smtClean="0" bmk="">
                <a:solidFill>
                  <a:srgbClr val="92D050"/>
                </a:solidFill>
                <a:latin typeface="Cambria" pitchFamily="18" charset="0"/>
                <a:ea typeface="Times New Roman" pitchFamily="18" charset="0"/>
                <a:cs typeface="Times New Roman" pitchFamily="18" charset="0"/>
              </a:rPr>
              <a:t>Installation</a:t>
            </a:r>
            <a:endParaRPr kumimoji="0" lang="fr-FR" altLang="fr-FR" sz="36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Calibri" pitchFamily="34" charset="0"/>
              <a:cs typeface="Times New Roman" pitchFamily="18" charset="0"/>
              <a:sym typeface="Wingdings" pitchFamily="2" charset="2"/>
            </a:endParaRP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0" y="25241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0" y="5762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4" name="Rectangle 15"/>
          <p:cNvSpPr>
            <a:spLocks noChangeArrowheads="1"/>
          </p:cNvSpPr>
          <p:nvPr/>
        </p:nvSpPr>
        <p:spPr bwMode="auto">
          <a:xfrm>
            <a:off x="0" y="8991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5" name="Rectangle 16"/>
          <p:cNvSpPr>
            <a:spLocks noChangeArrowheads="1"/>
          </p:cNvSpPr>
          <p:nvPr/>
        </p:nvSpPr>
        <p:spPr bwMode="auto">
          <a:xfrm>
            <a:off x="0" y="117443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7" name="Connecteur droit 16"/>
          <p:cNvCxnSpPr/>
          <p:nvPr/>
        </p:nvCxnSpPr>
        <p:spPr>
          <a:xfrm>
            <a:off x="4211960" y="260648"/>
            <a:ext cx="0" cy="612068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59191" y="980728"/>
            <a:ext cx="37927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smtClean="0"/>
              <a:t>Menu « Extension </a:t>
            </a:r>
            <a:r>
              <a:rPr lang="fr-FR" sz="1200" dirty="0" smtClean="0">
                <a:sym typeface="Wingdings" panose="05000000000000000000" pitchFamily="2" charset="2"/>
              </a:rPr>
              <a:t> </a:t>
            </a:r>
            <a:r>
              <a:rPr lang="fr-FR" sz="1200" dirty="0" smtClean="0"/>
              <a:t>Installer/Gérer les extensions 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smtClean="0"/>
              <a:t>Menu « Paramètres </a:t>
            </a:r>
            <a:r>
              <a:rPr lang="fr-FR" sz="1200" dirty="0" smtClean="0">
                <a:sym typeface="Wingdings" panose="05000000000000000000" pitchFamily="2" charset="2"/>
              </a:rPr>
              <a:t> Ajouter… 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smtClean="0">
                <a:sym typeface="Wingdings" panose="05000000000000000000" pitchFamily="2" charset="2"/>
              </a:rPr>
              <a:t>Saisir un nom pour le dépôt ainsi que son URL </a:t>
            </a:r>
            <a:r>
              <a:rPr lang="fr-FR" sz="1200" dirty="0" smtClean="0">
                <a:sym typeface="Wingdings" panose="05000000000000000000" pitchFamily="2" charset="2"/>
                <a:hlinkClick r:id="rId6"/>
              </a:rPr>
              <a:t>http://carhab-depot.ign.fr/OutilNomade.xml</a:t>
            </a:r>
            <a:endParaRPr lang="fr-FR" sz="1200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smtClean="0">
                <a:sym typeface="Wingdings" panose="05000000000000000000" pitchFamily="2" charset="2"/>
              </a:rPr>
              <a:t>Si le dépôt n’est pas connecté, vérifier que les paramètres proxy (si passage par un proxy) sont bien configurés dans le menu « Préférences  Options…  Réseau 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smtClean="0">
                <a:sym typeface="Wingdings" panose="05000000000000000000" pitchFamily="2" charset="2"/>
              </a:rPr>
              <a:t>Cocher « Afficher les extensions expérimentales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smtClean="0">
                <a:sym typeface="Wingdings" panose="05000000000000000000" pitchFamily="2" charset="2"/>
              </a:rPr>
              <a:t>Recommandé : cocher « chercher les mise à jour au démarrage de QGIS 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smtClean="0">
                <a:sym typeface="Wingdings" panose="05000000000000000000" pitchFamily="2" charset="2"/>
              </a:rPr>
              <a:t>Menu « Toutes », saisir « Outil de saisie </a:t>
            </a:r>
            <a:r>
              <a:rPr lang="fr-FR" sz="1200" dirty="0" err="1" smtClean="0">
                <a:sym typeface="Wingdings" panose="05000000000000000000" pitchFamily="2" charset="2"/>
              </a:rPr>
              <a:t>CarHab</a:t>
            </a:r>
            <a:r>
              <a:rPr lang="fr-FR" sz="1200" dirty="0" smtClean="0">
                <a:sym typeface="Wingdings" panose="05000000000000000000" pitchFamily="2" charset="2"/>
              </a:rPr>
              <a:t> 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smtClean="0">
                <a:sym typeface="Wingdings" panose="05000000000000000000" pitchFamily="2" charset="2"/>
              </a:rPr>
              <a:t>Le sélectionner dans la liste pour l’installer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200" dirty="0" smtClean="0"/>
          </a:p>
        </p:txBody>
      </p:sp>
    </p:spTree>
    <p:extLst>
      <p:ext uri="{BB962C8B-B14F-4D97-AF65-F5344CB8AC3E}">
        <p14:creationId xmlns:p14="http://schemas.microsoft.com/office/powerpoint/2010/main" val="244447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971600" y="116632"/>
            <a:ext cx="7992888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fr-FR" sz="1200" b="1" dirty="0" smtClean="0">
                <a:solidFill>
                  <a:schemeClr val="accent3">
                    <a:lumMod val="75000"/>
                  </a:schemeClr>
                </a:solidFill>
              </a:rPr>
              <a:t>Nouveau chantier </a:t>
            </a:r>
            <a:r>
              <a:rPr lang="fr-FR" sz="1200" b="1" dirty="0" err="1" smtClean="0">
                <a:solidFill>
                  <a:schemeClr val="accent3">
                    <a:lumMod val="75000"/>
                  </a:schemeClr>
                </a:solidFill>
              </a:rPr>
              <a:t>Carhab</a:t>
            </a:r>
            <a:r>
              <a:rPr lang="fr-FR" sz="12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fr-FR" sz="1200" b="1" dirty="0" smtClean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fr-FR" sz="1200" i="1" dirty="0" smtClean="0"/>
              <a:t>Permet </a:t>
            </a:r>
            <a:r>
              <a:rPr lang="fr-FR" sz="1200" i="1" dirty="0" smtClean="0"/>
              <a:t>de sélectionner un nom et un emplacement pour le fichier </a:t>
            </a:r>
            <a:r>
              <a:rPr lang="fr-FR" sz="1200" i="1" dirty="0" err="1" smtClean="0"/>
              <a:t>sqlite</a:t>
            </a:r>
            <a:r>
              <a:rPr lang="fr-FR" sz="1200" i="1" dirty="0" smtClean="0"/>
              <a:t> qui sera la couche de travail lors de la saisie cartographique. Une BD vide est créée et 3 couches géométriques sont affichées.</a:t>
            </a:r>
            <a:endParaRPr lang="fr-FR" sz="1200" i="1" dirty="0"/>
          </a:p>
        </p:txBody>
      </p:sp>
      <p:sp>
        <p:nvSpPr>
          <p:cNvPr id="7" name="ZoneTexte 6"/>
          <p:cNvSpPr txBox="1"/>
          <p:nvPr/>
        </p:nvSpPr>
        <p:spPr>
          <a:xfrm>
            <a:off x="971600" y="2924944"/>
            <a:ext cx="7992888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fr-FR" sz="1200" b="1" dirty="0" smtClean="0">
                <a:solidFill>
                  <a:schemeClr val="accent3">
                    <a:lumMod val="75000"/>
                  </a:schemeClr>
                </a:solidFill>
              </a:rPr>
              <a:t>Import d’un </a:t>
            </a:r>
            <a:r>
              <a:rPr lang="fr-FR" sz="1200" b="1" dirty="0" err="1" smtClean="0">
                <a:solidFill>
                  <a:schemeClr val="accent3">
                    <a:lumMod val="75000"/>
                  </a:schemeClr>
                </a:solidFill>
              </a:rPr>
              <a:t>shapefile</a:t>
            </a:r>
            <a:r>
              <a:rPr lang="fr-FR" sz="1200" b="1" dirty="0" smtClean="0">
                <a:solidFill>
                  <a:schemeClr val="accent3">
                    <a:lumMod val="75000"/>
                  </a:schemeClr>
                </a:solidFill>
              </a:rPr>
              <a:t> dans le </a:t>
            </a:r>
            <a:r>
              <a:rPr lang="fr-FR" sz="1200" b="1" dirty="0" smtClean="0">
                <a:solidFill>
                  <a:schemeClr val="accent3">
                    <a:lumMod val="75000"/>
                  </a:schemeClr>
                </a:solidFill>
              </a:rPr>
              <a:t>chantier : </a:t>
            </a:r>
            <a:r>
              <a:rPr lang="fr-FR" sz="1200" i="1" dirty="0" smtClean="0"/>
              <a:t>La </a:t>
            </a:r>
            <a:r>
              <a:rPr lang="fr-FR" sz="1200" i="1" dirty="0" smtClean="0"/>
              <a:t>couche « polygone » du chantier doit être sélectionnée. Il faut sélectionner le </a:t>
            </a:r>
            <a:r>
              <a:rPr lang="fr-FR" sz="1200" i="1" dirty="0" err="1" smtClean="0"/>
              <a:t>shapefile</a:t>
            </a:r>
            <a:r>
              <a:rPr lang="fr-FR" sz="1200" i="1" dirty="0" smtClean="0"/>
              <a:t> dont on veut importer les géométries*. L’import peut être un peu long**. Pour l’annuler, cliquer sur la croix à côté de la barre de progression qui s’affiche.</a:t>
            </a:r>
            <a:endParaRPr lang="fr-FR" sz="1200" i="1" dirty="0"/>
          </a:p>
        </p:txBody>
      </p:sp>
      <p:sp>
        <p:nvSpPr>
          <p:cNvPr id="8" name="ZoneTexte 7"/>
          <p:cNvSpPr txBox="1"/>
          <p:nvPr/>
        </p:nvSpPr>
        <p:spPr>
          <a:xfrm>
            <a:off x="971600" y="1052736"/>
            <a:ext cx="7992887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fr-FR" sz="1200" b="1" dirty="0" smtClean="0">
                <a:solidFill>
                  <a:schemeClr val="accent3">
                    <a:lumMod val="75000"/>
                  </a:schemeClr>
                </a:solidFill>
              </a:rPr>
              <a:t>Formulaire de saisie d’une </a:t>
            </a:r>
            <a:r>
              <a:rPr lang="fr-FR" sz="1200" b="1" dirty="0" smtClean="0">
                <a:solidFill>
                  <a:schemeClr val="accent3">
                    <a:lumMod val="75000"/>
                  </a:schemeClr>
                </a:solidFill>
              </a:rPr>
              <a:t>UVC : </a:t>
            </a:r>
            <a:r>
              <a:rPr lang="fr-FR" sz="1200" i="1" dirty="0" smtClean="0"/>
              <a:t>Lors </a:t>
            </a:r>
            <a:r>
              <a:rPr lang="fr-FR" sz="1200" i="1" dirty="0" smtClean="0"/>
              <a:t>de la validation, c’est l’entité sélectionnée sur la carte qui se verra attribuer les valeurs saisies. </a:t>
            </a:r>
            <a:r>
              <a:rPr lang="fr-FR" sz="1200" i="1" dirty="0" smtClean="0"/>
              <a:t>Les saisies multiples ne sont </a:t>
            </a:r>
            <a:r>
              <a:rPr lang="fr-FR" sz="1200" i="1" smtClean="0"/>
              <a:t>pas possibles.</a:t>
            </a:r>
            <a:endParaRPr lang="fr-FR" sz="1200" i="1" dirty="0"/>
          </a:p>
        </p:txBody>
      </p:sp>
      <p:sp>
        <p:nvSpPr>
          <p:cNvPr id="9" name="ZoneTexte 8"/>
          <p:cNvSpPr txBox="1"/>
          <p:nvPr/>
        </p:nvSpPr>
        <p:spPr>
          <a:xfrm>
            <a:off x="971599" y="2348880"/>
            <a:ext cx="7992887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fr-FR" sz="1200" b="1" dirty="0" smtClean="0">
                <a:solidFill>
                  <a:schemeClr val="accent3">
                    <a:lumMod val="75000"/>
                  </a:schemeClr>
                </a:solidFill>
              </a:rPr>
              <a:t>Gabarit de 0,5 </a:t>
            </a:r>
            <a:r>
              <a:rPr lang="fr-FR" sz="1200" b="1" dirty="0" smtClean="0">
                <a:solidFill>
                  <a:schemeClr val="accent3">
                    <a:lumMod val="75000"/>
                  </a:schemeClr>
                </a:solidFill>
              </a:rPr>
              <a:t>ha : </a:t>
            </a:r>
            <a:r>
              <a:rPr lang="fr-FR" sz="1200" i="1" dirty="0" smtClean="0"/>
              <a:t>Une </a:t>
            </a:r>
            <a:r>
              <a:rPr lang="fr-FR" sz="1200" i="1" dirty="0" smtClean="0"/>
              <a:t>forme translucide s’affiche sous le curseur de la souris. On voit au survol d’une entité si sa taille dépasse le seuil spécifié par </a:t>
            </a:r>
            <a:r>
              <a:rPr lang="fr-FR" sz="1200" i="1" dirty="0" err="1" smtClean="0"/>
              <a:t>Carhab</a:t>
            </a:r>
            <a:r>
              <a:rPr lang="fr-FR" sz="1200" i="1" dirty="0" smtClean="0"/>
              <a:t> (0,5 ha). La forme change au clic.</a:t>
            </a:r>
            <a:endParaRPr lang="fr-FR" sz="1200" i="1" dirty="0"/>
          </a:p>
        </p:txBody>
      </p:sp>
      <p:sp>
        <p:nvSpPr>
          <p:cNvPr id="10" name="ZoneTexte 9"/>
          <p:cNvSpPr txBox="1"/>
          <p:nvPr/>
        </p:nvSpPr>
        <p:spPr>
          <a:xfrm>
            <a:off x="971600" y="664583"/>
            <a:ext cx="7992888" cy="27699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fr-FR" sz="1200" b="1" dirty="0" smtClean="0">
                <a:solidFill>
                  <a:schemeClr val="accent3">
                    <a:lumMod val="75000"/>
                  </a:schemeClr>
                </a:solidFill>
              </a:rPr>
              <a:t>Chantier </a:t>
            </a:r>
            <a:r>
              <a:rPr lang="fr-FR" sz="1200" b="1" dirty="0" smtClean="0">
                <a:solidFill>
                  <a:schemeClr val="accent3">
                    <a:lumMod val="75000"/>
                  </a:schemeClr>
                </a:solidFill>
              </a:rPr>
              <a:t>existant : </a:t>
            </a:r>
            <a:r>
              <a:rPr lang="fr-FR" sz="1200" i="1" dirty="0" smtClean="0"/>
              <a:t>Sélectionner </a:t>
            </a:r>
            <a:r>
              <a:rPr lang="fr-FR" sz="1200" i="1" dirty="0" smtClean="0"/>
              <a:t>pour ouvrir un fichier </a:t>
            </a:r>
            <a:r>
              <a:rPr lang="fr-FR" sz="1200" i="1" dirty="0" err="1" smtClean="0"/>
              <a:t>sqlite</a:t>
            </a:r>
            <a:r>
              <a:rPr lang="fr-FR" sz="1200" i="1" dirty="0" smtClean="0"/>
              <a:t> « </a:t>
            </a:r>
            <a:r>
              <a:rPr lang="fr-FR" sz="1200" i="1" dirty="0" err="1" smtClean="0"/>
              <a:t>carhab</a:t>
            </a:r>
            <a:r>
              <a:rPr lang="fr-FR" sz="1200" i="1" dirty="0" smtClean="0"/>
              <a:t> ».</a:t>
            </a:r>
            <a:endParaRPr lang="fr-FR" sz="1200" i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971598" y="3645024"/>
            <a:ext cx="7992889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fr-FR" sz="1200" b="1" dirty="0" smtClean="0">
                <a:solidFill>
                  <a:schemeClr val="accent3">
                    <a:lumMod val="75000"/>
                  </a:schemeClr>
                </a:solidFill>
              </a:rPr>
              <a:t>Légende « avancement de la saisie </a:t>
            </a:r>
            <a:r>
              <a:rPr lang="fr-FR" sz="1200" b="1" dirty="0" smtClean="0">
                <a:solidFill>
                  <a:schemeClr val="accent3">
                    <a:lumMod val="75000"/>
                  </a:schemeClr>
                </a:solidFill>
              </a:rPr>
              <a:t>» : </a:t>
            </a:r>
            <a:r>
              <a:rPr lang="fr-FR" sz="1200" i="1" dirty="0" smtClean="0"/>
              <a:t>La </a:t>
            </a:r>
            <a:r>
              <a:rPr lang="fr-FR" sz="1200" i="1" dirty="0"/>
              <a:t>couche « polygone » du chantier doit être </a:t>
            </a:r>
            <a:r>
              <a:rPr lang="fr-FR" sz="1200" i="1" dirty="0" smtClean="0"/>
              <a:t>sélectionnée et doit contenir des géométries (importées depuis un </a:t>
            </a:r>
            <a:r>
              <a:rPr lang="fr-FR" sz="1200" i="1" dirty="0" err="1" smtClean="0"/>
              <a:t>shapefile</a:t>
            </a:r>
            <a:r>
              <a:rPr lang="fr-FR" sz="1200" i="1" dirty="0" smtClean="0"/>
              <a:t>). Active / désactive l’affichage de la légende montrant les UVC dont la saisie est  non commencée / partielle / complète. La saisie d’une UVC est considérée comme complète lorsque tous les champs obligatoire ont été remplis</a:t>
            </a:r>
            <a:endParaRPr lang="fr-FR" sz="1200" i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971598" y="4582869"/>
            <a:ext cx="7992890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fr-FR" sz="1200" b="1" dirty="0" smtClean="0">
                <a:solidFill>
                  <a:schemeClr val="accent3">
                    <a:lumMod val="75000"/>
                  </a:schemeClr>
                </a:solidFill>
              </a:rPr>
              <a:t>Export d’un chantier en format standard </a:t>
            </a:r>
            <a:r>
              <a:rPr lang="fr-FR" sz="1200" b="1" dirty="0" smtClean="0">
                <a:solidFill>
                  <a:schemeClr val="accent3">
                    <a:lumMod val="75000"/>
                  </a:schemeClr>
                </a:solidFill>
              </a:rPr>
              <a:t>d’échange : </a:t>
            </a:r>
            <a:r>
              <a:rPr lang="fr-FR" sz="1200" i="1" dirty="0" smtClean="0"/>
              <a:t>Choisir </a:t>
            </a:r>
            <a:r>
              <a:rPr lang="fr-FR" sz="1200" i="1" dirty="0" smtClean="0"/>
              <a:t>le dossier ou sera exporté la couche de travail en format standard d’échange </a:t>
            </a:r>
            <a:r>
              <a:rPr lang="fr-FR" sz="1200" i="1" dirty="0" err="1" smtClean="0"/>
              <a:t>CarHab</a:t>
            </a:r>
            <a:r>
              <a:rPr lang="fr-FR" sz="1200" i="1" dirty="0" smtClean="0"/>
              <a:t>. Un dossier est alors créé, nommé par le nom du chantier concaténé à la date et l’heure, et contenant les 3 csv et 3 </a:t>
            </a:r>
            <a:r>
              <a:rPr lang="fr-FR" sz="1200" i="1" dirty="0" err="1" smtClean="0"/>
              <a:t>shapefile</a:t>
            </a:r>
            <a:r>
              <a:rPr lang="fr-FR" sz="1200" i="1" dirty="0" smtClean="0"/>
              <a:t> du standard.</a:t>
            </a:r>
            <a:endParaRPr lang="fr-FR" sz="1200" i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3389493" y="6523792"/>
            <a:ext cx="5821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i="1" dirty="0" smtClean="0"/>
              <a:t>*   Un </a:t>
            </a:r>
            <a:r>
              <a:rPr lang="fr-FR" sz="800" i="1" dirty="0"/>
              <a:t>fond blanc physionomique par </a:t>
            </a:r>
            <a:r>
              <a:rPr lang="fr-FR" sz="800" i="1" dirty="0" smtClean="0"/>
              <a:t>exemple.</a:t>
            </a:r>
          </a:p>
          <a:p>
            <a:r>
              <a:rPr lang="fr-FR" sz="800" i="1" dirty="0" smtClean="0"/>
              <a:t>** La </a:t>
            </a:r>
            <a:r>
              <a:rPr lang="fr-FR" sz="800" i="1" dirty="0"/>
              <a:t>zone ne doit pas être trop grande pour garantir des </a:t>
            </a:r>
            <a:r>
              <a:rPr lang="fr-FR" sz="800" i="1" dirty="0" smtClean="0"/>
              <a:t>performances correctes : de l’ordre de grandeur d’une « maille » voire moins.</a:t>
            </a:r>
            <a:endParaRPr lang="fr-FR" sz="800" dirty="0"/>
          </a:p>
        </p:txBody>
      </p:sp>
      <p:sp>
        <p:nvSpPr>
          <p:cNvPr id="26" name="ZoneTexte 25"/>
          <p:cNvSpPr txBox="1"/>
          <p:nvPr/>
        </p:nvSpPr>
        <p:spPr>
          <a:xfrm>
            <a:off x="971601" y="1630541"/>
            <a:ext cx="7992886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fr-FR" sz="1200" b="1" dirty="0" smtClean="0">
                <a:solidFill>
                  <a:schemeClr val="accent3">
                    <a:lumMod val="75000"/>
                  </a:schemeClr>
                </a:solidFill>
              </a:rPr>
              <a:t>Duplication d’une UVC : </a:t>
            </a:r>
            <a:r>
              <a:rPr lang="fr-FR" sz="1200" i="1" dirty="0" smtClean="0"/>
              <a:t>Pour raccourcir la saisie, il est possible d’affecter toutes les valeurs d’une UVC déjà saisie à une géométrie. Pour ce faire, sélectionner la ou les géométries à saisir, cliquer sur l’outil pipette, puis cliquer sur la géométrie à copier. Attention, si on affecte des valeurs à une UVC déjà saisie, il y aura écrasement !</a:t>
            </a:r>
            <a:endParaRPr lang="fr-FR" sz="1200" i="1" dirty="0"/>
          </a:p>
        </p:txBody>
      </p:sp>
      <p:pic>
        <p:nvPicPr>
          <p:cNvPr id="1028" name="Picture 4" descr="D:\saisie_carhab\resources\img\pipette_icon_gd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13" y="1722873"/>
            <a:ext cx="461665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saisie_carhab\resources\img\completion_control_gd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23" y="3766992"/>
            <a:ext cx="454097" cy="45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saisie_carhab\resources\img\export_fse_gd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80" y="4653136"/>
            <a:ext cx="451258" cy="45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D:\saisie_carhab\resources\img\form_uvc_gd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14" y="1052736"/>
            <a:ext cx="463146" cy="46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:\saisie_carhab\resources\img\gabarit_icon_gd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79" y="2358294"/>
            <a:ext cx="494642" cy="49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D:\saisie_carhab\resources\img\import_features_gd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79" y="2996952"/>
            <a:ext cx="451258" cy="45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:\saisie_carhab\resources\img\nouveau_chantier_gd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14" y="116633"/>
            <a:ext cx="461664" cy="46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D:\saisie_carhab\resources\img\ouvrir_chantier_gde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79" y="548680"/>
            <a:ext cx="508803" cy="508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34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289</Words>
  <Application>Microsoft Office PowerPoint</Application>
  <PresentationFormat>Affichage à l'écran (4:3)</PresentationFormat>
  <Paragraphs>19</Paragraphs>
  <Slides>2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3" baseType="lpstr">
      <vt:lpstr>Thème Office</vt:lpstr>
      <vt:lpstr>Présentation PowerPoint</vt:lpstr>
      <vt:lpstr>Présentation PowerPoint</vt:lpstr>
    </vt:vector>
  </TitlesOfParts>
  <Company>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de saisie carhab : notice</dc:title>
  <dc:creator>Paul-Emmanuel Gautreau</dc:creator>
  <cp:lastModifiedBy>Paul-Emmanuel Gautreau</cp:lastModifiedBy>
  <cp:revision>37</cp:revision>
  <dcterms:created xsi:type="dcterms:W3CDTF">2015-10-12T16:02:27Z</dcterms:created>
  <dcterms:modified xsi:type="dcterms:W3CDTF">2016-07-06T15:00:55Z</dcterms:modified>
</cp:coreProperties>
</file>